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4" r:id="rId27"/>
    <p:sldId id="283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236BFF2-3DB4-4DC1-8B42-D9311EDA695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C6B617-247B-4C4E-9296-6E20CE685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kocsis@niagar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16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</a:p>
          <a:p>
            <a:endParaRPr lang="en-US" dirty="0" smtClean="0"/>
          </a:p>
          <a:p>
            <a:r>
              <a:rPr lang="en-US" dirty="0" err="1" smtClean="0"/>
              <a:t>newfane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Aid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Asset Questions – all based on current year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Cash, Savings &amp; Checking Accounts</a:t>
            </a:r>
          </a:p>
          <a:p>
            <a:endParaRPr lang="en-US" dirty="0" smtClean="0"/>
          </a:p>
          <a:p>
            <a:r>
              <a:rPr lang="en-US" dirty="0" smtClean="0"/>
              <a:t>2) Net worth of other investments</a:t>
            </a:r>
          </a:p>
          <a:p>
            <a:endParaRPr lang="en-US" dirty="0" smtClean="0"/>
          </a:p>
          <a:p>
            <a:r>
              <a:rPr lang="en-US" dirty="0" smtClean="0"/>
              <a:t>3) Net worth of business/ investment farms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62" y="1550494"/>
            <a:ext cx="82677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Info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085975"/>
            <a:ext cx="8258175" cy="26860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eatures search and login options" title="Top of the new FAFSA home page">
            <a:extLst>
              <a:ext uri="{FF2B5EF4-FFF2-40B4-BE49-F238E27FC236}">
                <a16:creationId xmlns:a16="http://schemas.microsoft.com/office/drawing/2014/main" id="{D62F79DB-0629-442B-B0F3-38D2F2D4E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112" r="10656" b="6666"/>
          <a:stretch/>
        </p:blipFill>
        <p:spPr bwMode="auto">
          <a:xfrm>
            <a:off x="76200" y="457200"/>
            <a:ext cx="89751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726" y="1527048"/>
            <a:ext cx="8493945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2E219-68BF-41A3-8E6A-643F9E73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7" y="1518256"/>
            <a:ext cx="8985370" cy="48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2020-21 IRS Data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Available to use starting October 1</a:t>
            </a:r>
            <a:r>
              <a:rPr lang="en-US" baseline="30000" dirty="0" smtClean="0"/>
              <a:t>st</a:t>
            </a:r>
            <a:r>
              <a:rPr lang="en-US" dirty="0" smtClean="0"/>
              <a:t>, 2019.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Should use DRT when completing the FAFSA.</a:t>
            </a:r>
          </a:p>
        </p:txBody>
      </p:sp>
    </p:spTree>
    <p:extLst>
      <p:ext uri="{BB962C8B-B14F-4D97-AF65-F5344CB8AC3E}">
        <p14:creationId xmlns:p14="http://schemas.microsoft.com/office/powerpoint/2010/main" val="10033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FAFSA…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4" y="1600200"/>
            <a:ext cx="8653272" cy="39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list up to 10 schools on the FAFSA form.</a:t>
            </a:r>
          </a:p>
          <a:p>
            <a:endParaRPr lang="en-US" dirty="0"/>
          </a:p>
          <a:p>
            <a:r>
              <a:rPr lang="en-US" dirty="0" smtClean="0"/>
              <a:t>Each school will receive the FAFSA electronically within 3-5 business days.</a:t>
            </a:r>
          </a:p>
          <a:p>
            <a:endParaRPr lang="en-US" dirty="0" smtClean="0"/>
          </a:p>
          <a:p>
            <a:r>
              <a:rPr lang="en-US" dirty="0"/>
              <a:t>Y</a:t>
            </a:r>
            <a:r>
              <a:rPr lang="en-US" dirty="0" smtClean="0"/>
              <a:t>ou might see a range of when award letters are sent out. December – February.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Cost of Attendance (COA)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Indirect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Direct and indirect costs combined into cost of attendance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Varies widely from college to college</a:t>
            </a:r>
          </a:p>
        </p:txBody>
      </p:sp>
    </p:spTree>
    <p:extLst>
      <p:ext uri="{BB962C8B-B14F-4D97-AF65-F5344CB8AC3E}">
        <p14:creationId xmlns:p14="http://schemas.microsoft.com/office/powerpoint/2010/main" val="142295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Expected Family Contribution (EFC)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endParaRPr lang="en-US" dirty="0" smtClean="0"/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Amount family can reasonably be expected to contribute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Stays the same regardless of college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Two components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Parent contribution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Student contribution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Calculated using data from a federal application form and a federal formula</a:t>
            </a:r>
          </a:p>
        </p:txBody>
      </p:sp>
    </p:spTree>
    <p:extLst>
      <p:ext uri="{BB962C8B-B14F-4D97-AF65-F5344CB8AC3E}">
        <p14:creationId xmlns:p14="http://schemas.microsoft.com/office/powerpoint/2010/main" val="389222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Katie </a:t>
            </a:r>
            <a:r>
              <a:rPr lang="en-US" dirty="0" err="1" smtClean="0"/>
              <a:t>Kocsis</a:t>
            </a:r>
            <a:r>
              <a:rPr lang="en-US" dirty="0" smtClean="0"/>
              <a:t>  - Director, Niagara University</a:t>
            </a:r>
          </a:p>
          <a:p>
            <a:endParaRPr lang="en-US" dirty="0"/>
          </a:p>
          <a:p>
            <a:r>
              <a:rPr lang="en-US" dirty="0" smtClean="0"/>
              <a:t>716-286-8686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kkocsis@niagara.edu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00000"/>
              </a:spcBef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endParaRPr lang="en-US" dirty="0" smtClean="0">
              <a:ea typeface="ＭＳ Ｐゴシック" pitchFamily="34" charset="-128"/>
            </a:endParaRPr>
          </a:p>
          <a:p>
            <a:pPr>
              <a:spcBef>
                <a:spcPct val="100000"/>
              </a:spcBef>
              <a:buNone/>
            </a:pPr>
            <a:r>
              <a:rPr lang="en-US" sz="2800" dirty="0">
                <a:ea typeface="ＭＳ Ｐゴシック" pitchFamily="34" charset="-128"/>
              </a:rPr>
              <a:t>	</a:t>
            </a:r>
            <a:r>
              <a:rPr lang="en-US" sz="2800" dirty="0" smtClean="0">
                <a:ea typeface="ＭＳ Ｐゴシック" pitchFamily="34" charset="-128"/>
              </a:rPr>
              <a:t>	Cost </a:t>
            </a:r>
            <a:r>
              <a:rPr lang="en-US" sz="2800" dirty="0">
                <a:ea typeface="ＭＳ Ｐゴシック" pitchFamily="34" charset="-128"/>
              </a:rPr>
              <a:t>of Attendance </a:t>
            </a:r>
          </a:p>
          <a:p>
            <a:pPr>
              <a:spcBef>
                <a:spcPct val="100000"/>
              </a:spcBef>
              <a:buNone/>
            </a:pPr>
            <a:r>
              <a:rPr lang="en-US" sz="2800" u="sng" dirty="0">
                <a:ea typeface="ＭＳ Ｐゴシック" pitchFamily="34" charset="-128"/>
              </a:rPr>
              <a:t> </a:t>
            </a:r>
            <a:r>
              <a:rPr lang="en-US" sz="2800" u="sng" dirty="0">
                <a:cs typeface="Arial" charset="0"/>
              </a:rPr>
              <a:t>–</a:t>
            </a:r>
            <a:r>
              <a:rPr lang="en-US" sz="2800" u="sng" dirty="0">
                <a:solidFill>
                  <a:srgbClr val="CC0099"/>
                </a:solidFill>
              </a:rPr>
              <a:t> 	</a:t>
            </a:r>
            <a:r>
              <a:rPr lang="en-US" sz="2800" u="sng" dirty="0">
                <a:ea typeface="ＭＳ Ｐゴシック" pitchFamily="34" charset="-128"/>
              </a:rPr>
              <a:t>Expected Family Contribution</a:t>
            </a:r>
          </a:p>
          <a:p>
            <a:pPr>
              <a:spcBef>
                <a:spcPct val="100000"/>
              </a:spcBef>
              <a:buNone/>
            </a:pPr>
            <a:r>
              <a:rPr lang="en-US" sz="2800" dirty="0">
                <a:ea typeface="ＭＳ Ｐゴシック" pitchFamily="34" charset="-128"/>
              </a:rPr>
              <a:t> = 	Financial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6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smtClean="0"/>
              <a:t>Scholarships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Grants</a:t>
            </a:r>
          </a:p>
          <a:p>
            <a:pPr>
              <a:spcBef>
                <a:spcPct val="100000"/>
              </a:spcBef>
            </a:pPr>
            <a:r>
              <a:rPr lang="en-US" dirty="0"/>
              <a:t>Loans</a:t>
            </a:r>
          </a:p>
          <a:p>
            <a:pPr>
              <a:spcBef>
                <a:spcPct val="100000"/>
              </a:spcBef>
            </a:pPr>
            <a:r>
              <a:rPr lang="en-US" dirty="0"/>
              <a:t>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8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endParaRPr lang="en-US" dirty="0" smtClean="0"/>
          </a:p>
          <a:p>
            <a:pPr>
              <a:spcAft>
                <a:spcPct val="50000"/>
              </a:spcAft>
            </a:pPr>
            <a:r>
              <a:rPr lang="en-US" dirty="0" smtClean="0"/>
              <a:t>Federal </a:t>
            </a:r>
            <a:r>
              <a:rPr lang="en-US" dirty="0"/>
              <a:t>government</a:t>
            </a:r>
          </a:p>
          <a:p>
            <a:pPr>
              <a:spcAft>
                <a:spcPct val="50000"/>
              </a:spcAft>
            </a:pPr>
            <a:r>
              <a:rPr lang="en-US" dirty="0"/>
              <a:t>States</a:t>
            </a:r>
          </a:p>
          <a:p>
            <a:pPr>
              <a:spcAft>
                <a:spcPct val="50000"/>
              </a:spcAft>
            </a:pPr>
            <a:r>
              <a:rPr lang="en-US" dirty="0"/>
              <a:t>Private sources</a:t>
            </a:r>
          </a:p>
          <a:p>
            <a:pPr>
              <a:spcAft>
                <a:spcPct val="50000"/>
              </a:spcAft>
            </a:pPr>
            <a:r>
              <a:rPr lang="en-US" dirty="0"/>
              <a:t>Civic organizations and churches</a:t>
            </a:r>
          </a:p>
          <a:p>
            <a:pPr>
              <a:spcAft>
                <a:spcPct val="50000"/>
              </a:spcAft>
            </a:pPr>
            <a:r>
              <a:rPr lang="en-US" dirty="0"/>
              <a:t>Employers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7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smtClean="0"/>
              <a:t>Largest </a:t>
            </a:r>
            <a:r>
              <a:rPr lang="en-US" dirty="0"/>
              <a:t>source of financial aid</a:t>
            </a:r>
          </a:p>
          <a:p>
            <a:pPr>
              <a:spcBef>
                <a:spcPct val="100000"/>
              </a:spcBef>
            </a:pPr>
            <a:r>
              <a:rPr lang="en-US" dirty="0"/>
              <a:t>Aid awarded primarily on the basis of financial need</a:t>
            </a:r>
          </a:p>
          <a:p>
            <a:pPr>
              <a:spcBef>
                <a:spcPct val="100000"/>
              </a:spcBef>
            </a:pPr>
            <a:r>
              <a:rPr lang="en-US" dirty="0"/>
              <a:t>Must apply every year using the Free Application for Federal Student Aid (FAFSA)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Federal 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Federal Pell Grant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Teacher Education Assistance for College and Higher Education </a:t>
            </a:r>
            <a:r>
              <a:rPr lang="en-US" sz="2800" dirty="0" smtClean="0"/>
              <a:t>Grant (TEACH)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/>
              <a:t>Federal Supplemental Educational Opportunity Grant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Federal </a:t>
            </a:r>
            <a:r>
              <a:rPr lang="en-US" sz="2800" dirty="0"/>
              <a:t>Work-Study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Subsidized and Unsubsidized Loans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PLUS Loans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9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35000"/>
              </a:spcBef>
              <a:spcAft>
                <a:spcPct val="30000"/>
              </a:spcAft>
            </a:pPr>
            <a:endParaRPr lang="en-US" dirty="0" smtClean="0"/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dirty="0" smtClean="0"/>
              <a:t>Residency </a:t>
            </a:r>
            <a:r>
              <a:rPr lang="en-US" dirty="0"/>
              <a:t>requirements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dirty="0"/>
              <a:t>Award aid on the basis of both merit and need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dirty="0"/>
              <a:t>Use information from the FAFSA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dirty="0"/>
              <a:t>Deadlines vary by state; check paper FAFSA or FAFSA on the Web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3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smtClean="0"/>
              <a:t>Foundations</a:t>
            </a:r>
            <a:r>
              <a:rPr lang="en-US" dirty="0"/>
              <a:t>, businesses, charitable organizations</a:t>
            </a:r>
          </a:p>
          <a:p>
            <a:pPr>
              <a:spcBef>
                <a:spcPts val="2400"/>
              </a:spcBef>
            </a:pPr>
            <a:r>
              <a:rPr lang="en-US" dirty="0"/>
              <a:t>Deadlines and application procedures vary widely</a:t>
            </a:r>
          </a:p>
          <a:p>
            <a:pPr>
              <a:spcBef>
                <a:spcPts val="2400"/>
              </a:spcBef>
            </a:pPr>
            <a:r>
              <a:rPr lang="en-US" dirty="0"/>
              <a:t>Begin researching private aid sources 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6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smtClean="0"/>
              <a:t>Companies </a:t>
            </a:r>
            <a:r>
              <a:rPr lang="en-US" dirty="0"/>
              <a:t>may have scholarships available to the children of employees</a:t>
            </a:r>
          </a:p>
          <a:p>
            <a:pPr>
              <a:spcBef>
                <a:spcPct val="100000"/>
              </a:spcBef>
            </a:pPr>
            <a:r>
              <a:rPr lang="en-US" dirty="0"/>
              <a:t>Companies may have educational benefits for their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8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Feel free to contact the Financial Aid Office at NU. We are here to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-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2000"/>
          </a:xfrm>
        </p:spPr>
        <p:txBody>
          <a:bodyPr/>
          <a:lstStyle/>
          <a:p>
            <a:r>
              <a:rPr lang="en-US" dirty="0" smtClean="0"/>
              <a:t>Apply for your FSA ID – fsaid.ed.gov</a:t>
            </a:r>
            <a:endParaRPr lang="en-US" dirty="0"/>
          </a:p>
          <a:p>
            <a:r>
              <a:rPr lang="en-US" dirty="0" smtClean="0"/>
              <a:t>Will need one for the student and one for the parent.</a:t>
            </a:r>
          </a:p>
          <a:p>
            <a:r>
              <a:rPr lang="en-US" dirty="0" smtClean="0"/>
              <a:t>Be sure to use separate email addresses.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0"/>
            <a:ext cx="9011700" cy="32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FAFSA on the Web 2020-2021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4" y="1371600"/>
            <a:ext cx="878201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– Student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9" y="1623881"/>
            <a:ext cx="8780306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4" y="1592258"/>
            <a:ext cx="86010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parent to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married or unmarried but living together – report both </a:t>
            </a:r>
          </a:p>
          <a:p>
            <a:endParaRPr lang="en-US" dirty="0" smtClean="0"/>
          </a:p>
          <a:p>
            <a:r>
              <a:rPr lang="en-US" dirty="0" smtClean="0"/>
              <a:t>If divorced – report whoever the student lives with more than 50% of the time with during the prior 12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9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9" y="1600200"/>
            <a:ext cx="82391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9" y="1447800"/>
            <a:ext cx="82772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641</TotalTime>
  <Words>452</Words>
  <Application>Microsoft Office PowerPoint</Application>
  <PresentationFormat>On-screen Show (4:3)</PresentationFormat>
  <Paragraphs>104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Georgia</vt:lpstr>
      <vt:lpstr>Wingdings</vt:lpstr>
      <vt:lpstr>Wingdings 2</vt:lpstr>
      <vt:lpstr>Civic</vt:lpstr>
      <vt:lpstr>Financial Aid Night</vt:lpstr>
      <vt:lpstr>PowerPoint Presentation</vt:lpstr>
      <vt:lpstr>FAFSA - Getting started</vt:lpstr>
      <vt:lpstr>  FAFSA on the Web 2020-2021</vt:lpstr>
      <vt:lpstr>Worksheet – Student Info</vt:lpstr>
      <vt:lpstr>Student Info</vt:lpstr>
      <vt:lpstr>Which parent to report?</vt:lpstr>
      <vt:lpstr>Parent Info</vt:lpstr>
      <vt:lpstr>Parent Info</vt:lpstr>
      <vt:lpstr>Asset Questions – all based on current year information</vt:lpstr>
      <vt:lpstr>Student Info</vt:lpstr>
      <vt:lpstr>Student Info</vt:lpstr>
      <vt:lpstr>PowerPoint Presentation</vt:lpstr>
      <vt:lpstr>FAFSA on the Web</vt:lpstr>
      <vt:lpstr>2020-21 IRS Data Retrieval</vt:lpstr>
      <vt:lpstr>After the FAFSA…</vt:lpstr>
      <vt:lpstr>PowerPoint Presentation</vt:lpstr>
      <vt:lpstr>What is Cost of Attendance (COA)</vt:lpstr>
      <vt:lpstr>What is the Expected Family Contribution (EFC)</vt:lpstr>
      <vt:lpstr>What is Financial Need</vt:lpstr>
      <vt:lpstr>Types of Financial Aid</vt:lpstr>
      <vt:lpstr>Sources of Financial Aid</vt:lpstr>
      <vt:lpstr>Federal Government</vt:lpstr>
      <vt:lpstr>Common Federal Aid Programs</vt:lpstr>
      <vt:lpstr>States</vt:lpstr>
      <vt:lpstr>Private Sources</vt:lpstr>
      <vt:lpstr>Employers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Night</dc:title>
  <dc:creator>Katie Kocsis</dc:creator>
  <cp:lastModifiedBy>Glenn Smith</cp:lastModifiedBy>
  <cp:revision>81</cp:revision>
  <dcterms:created xsi:type="dcterms:W3CDTF">2011-01-20T17:04:54Z</dcterms:created>
  <dcterms:modified xsi:type="dcterms:W3CDTF">2019-11-08T13:49:36Z</dcterms:modified>
</cp:coreProperties>
</file>